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xls" ContentType="application/vnd.ms-exce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22" r:id="rId2"/>
    <p:sldId id="281" r:id="rId3"/>
    <p:sldId id="328" r:id="rId4"/>
    <p:sldId id="317" r:id="rId5"/>
    <p:sldId id="324" r:id="rId6"/>
    <p:sldId id="314" r:id="rId7"/>
    <p:sldId id="329" r:id="rId8"/>
    <p:sldId id="303" r:id="rId9"/>
    <p:sldId id="321" r:id="rId10"/>
    <p:sldId id="316" r:id="rId11"/>
    <p:sldId id="315" r:id="rId12"/>
    <p:sldId id="306" r:id="rId13"/>
    <p:sldId id="305" r:id="rId14"/>
    <p:sldId id="307" r:id="rId15"/>
    <p:sldId id="308" r:id="rId16"/>
    <p:sldId id="309" r:id="rId17"/>
    <p:sldId id="310" r:id="rId18"/>
    <p:sldId id="311" r:id="rId19"/>
    <p:sldId id="313" r:id="rId20"/>
    <p:sldId id="320" r:id="rId21"/>
    <p:sldId id="325" r:id="rId22"/>
    <p:sldId id="326" r:id="rId23"/>
    <p:sldId id="299" r:id="rId24"/>
    <p:sldId id="292" r:id="rId25"/>
    <p:sldId id="327" r:id="rId26"/>
    <p:sldId id="319" r:id="rId27"/>
    <p:sldId id="287" r:id="rId28"/>
    <p:sldId id="318" r:id="rId29"/>
    <p:sldId id="288" r:id="rId30"/>
    <p:sldId id="291" r:id="rId31"/>
    <p:sldId id="289" r:id="rId32"/>
    <p:sldId id="293" r:id="rId33"/>
    <p:sldId id="300" r:id="rId34"/>
    <p:sldId id="296" r:id="rId35"/>
    <p:sldId id="297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EF1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65" autoAdjust="0"/>
    <p:restoredTop sz="95304" autoAdjust="0"/>
  </p:normalViewPr>
  <p:slideViewPr>
    <p:cSldViewPr>
      <p:cViewPr>
        <p:scale>
          <a:sx n="139" d="100"/>
          <a:sy n="139" d="100"/>
        </p:scale>
        <p:origin x="-608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50000"/>
                <a:lumOff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Sheet1!$B$2:$B$17</c:f>
              <c:strCache>
                <c:ptCount val="16"/>
                <c:pt idx="0">
                  <c:v>All Students</c:v>
                </c:pt>
                <c:pt idx="1">
                  <c:v>Am Indian</c:v>
                </c:pt>
                <c:pt idx="2">
                  <c:v>Asian Pac Is</c:v>
                </c:pt>
                <c:pt idx="3">
                  <c:v>Asian</c:v>
                </c:pt>
                <c:pt idx="4">
                  <c:v>Pac Is</c:v>
                </c:pt>
                <c:pt idx="5">
                  <c:v>Black</c:v>
                </c:pt>
                <c:pt idx="6">
                  <c:v>Hispanic</c:v>
                </c:pt>
                <c:pt idx="7">
                  <c:v>White</c:v>
                </c:pt>
                <c:pt idx="8">
                  <c:v>&gt;or=2 races</c:v>
                </c:pt>
                <c:pt idx="9">
                  <c:v>SPED</c:v>
                </c:pt>
                <c:pt idx="10">
                  <c:v>LEP</c:v>
                </c:pt>
                <c:pt idx="11">
                  <c:v>Low Income</c:v>
                </c:pt>
                <c:pt idx="12">
                  <c:v>Migrant</c:v>
                </c:pt>
                <c:pt idx="13">
                  <c:v>504 Plan</c:v>
                </c:pt>
                <c:pt idx="14">
                  <c:v>Female</c:v>
                </c:pt>
                <c:pt idx="15">
                  <c:v>Male</c:v>
                </c:pt>
              </c:strCache>
            </c:strRef>
          </c:cat>
          <c:val>
            <c:numRef>
              <c:f>Sheet1!$C$2:$C$17</c:f>
              <c:numCache>
                <c:formatCode>General</c:formatCode>
                <c:ptCount val="16"/>
                <c:pt idx="0">
                  <c:v>76.6</c:v>
                </c:pt>
                <c:pt idx="1">
                  <c:v>56.5</c:v>
                </c:pt>
                <c:pt idx="2">
                  <c:v>81.7</c:v>
                </c:pt>
                <c:pt idx="3">
                  <c:v>82.9</c:v>
                </c:pt>
                <c:pt idx="4">
                  <c:v>66.2</c:v>
                </c:pt>
                <c:pt idx="5">
                  <c:v>65.4</c:v>
                </c:pt>
                <c:pt idx="6">
                  <c:v>64.5</c:v>
                </c:pt>
                <c:pt idx="7">
                  <c:v>80.0</c:v>
                </c:pt>
                <c:pt idx="8">
                  <c:v>73.6</c:v>
                </c:pt>
                <c:pt idx="9">
                  <c:v>56.6</c:v>
                </c:pt>
                <c:pt idx="10">
                  <c:v>52.5</c:v>
                </c:pt>
                <c:pt idx="11">
                  <c:v>65.2</c:v>
                </c:pt>
                <c:pt idx="12">
                  <c:v>64.3</c:v>
                </c:pt>
                <c:pt idx="13">
                  <c:v>80.3</c:v>
                </c:pt>
                <c:pt idx="14">
                  <c:v>80.1</c:v>
                </c:pt>
                <c:pt idx="15">
                  <c:v>73.3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6172328"/>
        <c:axId val="606175368"/>
        <c:axId val="0"/>
      </c:bar3DChart>
      <c:catAx>
        <c:axId val="606172328"/>
        <c:scaling>
          <c:orientation val="minMax"/>
        </c:scaling>
        <c:delete val="0"/>
        <c:axPos val="b"/>
        <c:majorTickMark val="out"/>
        <c:minorTickMark val="none"/>
        <c:tickLblPos val="nextTo"/>
        <c:crossAx val="606175368"/>
        <c:crosses val="autoZero"/>
        <c:auto val="1"/>
        <c:lblAlgn val="ctr"/>
        <c:lblOffset val="100"/>
        <c:noMultiLvlLbl val="0"/>
      </c:catAx>
      <c:valAx>
        <c:axId val="606175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6172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3/4/15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32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34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24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25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27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29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30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31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hyperlink" Target="http://www.edweek.org/ew/contributors/sean.cavanagh.html" TargetMode="External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image" Target="../media/image19.png"/><Relationship Id="rId5" Type="http://schemas.openxmlformats.org/officeDocument/2006/relationships/hyperlink" Target="http://nasspblogs.org/principaldifference/2010/12/pisa_its_poverty_not_stupid_1.html" TargetMode="External"/><Relationship Id="rId6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2" TargetMode="External"/><Relationship Id="rId4" Type="http://schemas.openxmlformats.org/officeDocument/2006/relationships/image" Target="../media/image21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20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public.tableausoftware.com/views/PISAScoresvsPoverty/Sheet1?:embed=yes&amp;:toolbar=yes&amp;:tabs=no" TargetMode="External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uteachweb.cns.utexas.edu/Marder/Visualization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hyperlink" Target="http://uteachweb.cns.utexas.edu/sites/default/files/TexasChartersMovie.mov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12.wa.us/DataAdmin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12.wa.us/DataAdmin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hyperlink" Target="http://www.k12.wa.us/DataAdmin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hyperlink" Target="http://www.k12.wa.us/DataAdmin/" TargetMode="Externa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12.wa.us/dataadmin/" TargetMode="External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hyperlink" Target="http://www.k12.wa.us/DataAdmin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nsus.gov/hhes/socdemo/education/data/cps/historical/" TargetMode="Externa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37.emf"/><Relationship Id="rId6" Type="http://schemas.openxmlformats.org/officeDocument/2006/relationships/image" Target="../media/image38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www.pewsocialtrends.org/2012/11/05/record-shares-of-young-adults-have-finished-both-high-school-and-college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week.org/ew/section/infographics/graduation-rates-stats-infographic.html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hyperlink" Target="http://www.edweek.org/ew/articles/2014/06/05/34research.h33.html?intc=EW-DC14-LNAV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hyperlink" Target="http://www.edweek.org/ew/articles/2014/06/05/34research.h33.html?intc=EW-DC14-LNAV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imeshighereducation.co.uk/world-university-rankings/2014-15/world-ranking" TargetMode="Externa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ationsreportcard.gov/" TargetMode="External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ces.ed.gov/nationsreportcard/naepdat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620000" cy="4876800"/>
          </a:xfrm>
          <a:prstGeom prst="rect">
            <a:avLst/>
          </a:prstGeom>
          <a:noFill/>
          <a:ln>
            <a:noFill/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0668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¿Who Graduates?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3374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67000" y="685800"/>
            <a:ext cx="6477000" cy="1143000"/>
          </a:xfrm>
        </p:spPr>
        <p:txBody>
          <a:bodyPr/>
          <a:lstStyle/>
          <a:p>
            <a:pPr algn="l"/>
            <a:r>
              <a:rPr lang="en-US" dirty="0" smtClean="0"/>
              <a:t>NAEP - Reading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pic>
        <p:nvPicPr>
          <p:cNvPr id="3" name="Picture 2" descr="Screen shot 2014-02-27 at 1.29.2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20" y="2286000"/>
            <a:ext cx="8734580" cy="3816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6248400"/>
            <a:ext cx="244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As of 27 February, 2014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86908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695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581400" y="685800"/>
            <a:ext cx="5562600" cy="1143000"/>
          </a:xfrm>
        </p:spPr>
        <p:txBody>
          <a:bodyPr/>
          <a:lstStyle/>
          <a:p>
            <a:pPr algn="l"/>
            <a:r>
              <a:rPr lang="en-US" dirty="0" smtClean="0"/>
              <a:t>NAEP - Math 8</a:t>
            </a:r>
            <a:r>
              <a:rPr lang="en-US" baseline="30000" dirty="0" smtClean="0"/>
              <a:t>th</a:t>
            </a:r>
            <a:r>
              <a:rPr lang="en-US" dirty="0" smtClean="0"/>
              <a:t> grade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6248400"/>
            <a:ext cx="2445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As of 27 February, 2014</a:t>
            </a:r>
            <a:endParaRPr lang="en-US" sz="1800" dirty="0"/>
          </a:p>
        </p:txBody>
      </p:sp>
      <p:pic>
        <p:nvPicPr>
          <p:cNvPr id="2" name="Picture 1" descr="Screen shot 2014-02-27 at 1.32.5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676400"/>
            <a:ext cx="800100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00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6400800" cy="1905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 smtClean="0">
                <a:latin typeface="Times" charset="0"/>
                <a:ea typeface="ＭＳ Ｐゴシック" charset="0"/>
                <a:cs typeface="ＭＳ Ｐゴシック" charset="0"/>
              </a:rPr>
              <a:t>US reading and STEM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scores on </a:t>
            </a:r>
            <a:b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 dirty="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8862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4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  <p:pic>
        <p:nvPicPr>
          <p:cNvPr id="2" name="Picture 1" descr="Screen shot 2013-11-19 at 4.17.12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2361251"/>
            <a:ext cx="5334513" cy="9906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Screen shot 2013-11-19 at 4.18.2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351851"/>
            <a:ext cx="5410200" cy="45814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063393"/>
              </p:ext>
            </p:extLst>
          </p:nvPr>
        </p:nvGraphicFramePr>
        <p:xfrm>
          <a:off x="685800" y="1981200"/>
          <a:ext cx="9253538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35" name="Document" r:id="rId3" imgW="21942857" imgH="11022222" progId="Word.Document.12">
                  <p:link updateAutomatic="1"/>
                </p:oleObj>
              </mc:Choice>
              <mc:Fallback>
                <p:oleObj name="Document" r:id="rId3" imgW="21942857" imgH="11022222" progId="Word.Document.12">
                  <p:link updateAutomatic="1"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81200"/>
                        <a:ext cx="9253538" cy="464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5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447800" y="26988"/>
          <a:ext cx="7391400" cy="723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4" name="Document" r:id="rId3" imgW="21942857" imgH="29358730" progId="Word.Document.12">
                  <p:link updateAutomatic="1"/>
                </p:oleObj>
              </mc:Choice>
              <mc:Fallback>
                <p:oleObj name="Document" r:id="rId3" imgW="21942857" imgH="29358730" progId="Word.Document.12">
                  <p:link updateAutomatic="1"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6988"/>
                        <a:ext cx="7391400" cy="723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8" name="Document" r:id="rId3" imgW="21942857" imgH="19555556" progId="Word.Document.12">
                  <p:link updateAutomatic="1"/>
                </p:oleObj>
              </mc:Choice>
              <mc:Fallback>
                <p:oleObj name="Document" r:id="rId3" imgW="21942857" imgH="19555556" progId="Word.Document.12">
                  <p:link updateAutomatic="1"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9400" y="914400"/>
                        <a:ext cx="7086600" cy="62404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762000"/>
          </a:xfrm>
        </p:spPr>
        <p:txBody>
          <a:bodyPr/>
          <a:lstStyle/>
          <a:p>
            <a:r>
              <a:rPr lang="en-US" sz="2000" dirty="0" smtClean="0"/>
              <a:t>Yellow dots: US 0-10, 10-25, 25-50, </a:t>
            </a:r>
            <a:r>
              <a:rPr lang="en-US" sz="2000" dirty="0" err="1" smtClean="0"/>
              <a:t>avg</a:t>
            </a:r>
            <a:r>
              <a:rPr lang="en-US" sz="2000" dirty="0" smtClean="0"/>
              <a:t>, 50-75 and 75-100% kids in poverty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5449720" y="3176419"/>
            <a:ext cx="69268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http://uteachweb.cns.utexas.edu/Marder/</a:t>
            </a:r>
            <a:r>
              <a:rPr lang="en-US" dirty="0" smtClean="0">
                <a:hlinkClick r:id="rId2"/>
              </a:rPr>
              <a:t>Visualizations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79876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hlinkClick r:id="rId3"/>
              </a:rPr>
              <a:t>http://public.tableausoftware.com/views/PISAScoresvsPoverty/Sheet1?:embed=yes&amp;:toolbar=yes&amp;:tabs=</a:t>
            </a:r>
            <a:r>
              <a:rPr lang="en-US" sz="1400" dirty="0" smtClean="0">
                <a:hlinkClick r:id="rId3"/>
              </a:rPr>
              <a:t>no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3" name="Picture 2" descr="Screen shot 2012-11-16 at 3.46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85800"/>
            <a:ext cx="6934200" cy="572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336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3-04 at 4.28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467600" cy="58305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5642597" y="3272803"/>
            <a:ext cx="6426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3"/>
              </a:rPr>
              <a:t>http://uteachweb.cns.utexas.edu/sites/default/files/</a:t>
            </a:r>
            <a:r>
              <a:rPr lang="en-US" sz="1600" dirty="0" smtClean="0">
                <a:hlinkClick r:id="rId3"/>
              </a:rPr>
              <a:t>TexasChartersMovie.mov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5815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http://www.k12.wa.us/DataAdmin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2013 – Washington State</a:t>
            </a:r>
            <a:endParaRPr lang="en-US" sz="3200" dirty="0"/>
          </a:p>
        </p:txBody>
      </p:sp>
      <p:pic>
        <p:nvPicPr>
          <p:cNvPr id="3" name="Picture 2" descr="Screen shot 2014-02-27 at 1.42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914400"/>
            <a:ext cx="7535432" cy="57530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8773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algn="l"/>
            <a:r>
              <a:rPr lang="en-US" sz="3200" dirty="0" smtClean="0"/>
              <a:t>Class of 2013 – Washington State</a:t>
            </a:r>
            <a:endParaRPr lang="en-U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5158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http://www.k12.wa.us/DataAdmin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" name="Picture 1" descr="Screen shot 2014-02-27 at 1.49.0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14400"/>
            <a:ext cx="7556500" cy="5815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76200"/>
            <a:ext cx="1441450" cy="959219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390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http://www.k12.wa.us/DataAdmin</a:t>
            </a:r>
            <a:r>
              <a:rPr lang="en-US" dirty="0" smtClean="0">
                <a:hlinkClick r:id="rId4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8600" y="5562600"/>
            <a:ext cx="4037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This is the latest report as of </a:t>
            </a:r>
            <a:r>
              <a:rPr lang="en-US" sz="1800" dirty="0" smtClean="0"/>
              <a:t>March, 2015</a:t>
            </a:r>
            <a:endParaRPr lang="en-US" sz="1800" dirty="0"/>
          </a:p>
        </p:txBody>
      </p:sp>
      <p:pic>
        <p:nvPicPr>
          <p:cNvPr id="3" name="Picture 2" descr="Screen shot 2014-02-27 at 1.51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4800"/>
            <a:ext cx="6421950" cy="51054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949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192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sad news</a:t>
            </a:r>
            <a:r>
              <a:rPr lang="en-US" sz="4400" dirty="0">
                <a:solidFill>
                  <a:schemeClr val="tx2"/>
                </a:solidFill>
              </a:rPr>
              <a:t>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z="3600" dirty="0" smtClean="0"/>
              <a:t>Adjusted Cohort Graduation Rate (four-year)</a:t>
            </a:r>
            <a:br>
              <a:rPr lang="en-US" sz="3600" dirty="0" smtClean="0"/>
            </a:br>
            <a:r>
              <a:rPr lang="en-US" sz="3600" dirty="0" smtClean="0"/>
              <a:t>Class of 2011</a:t>
            </a:r>
            <a:endParaRPr lang="en-US" sz="3600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0" y="1219200"/>
          <a:ext cx="88392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663531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http://www.k12.wa.us/DataAdmin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 rot="16200000">
            <a:off x="5573872" y="3223339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hlinkClick r:id="rId2"/>
              </a:rPr>
              <a:t>http://www.census.gov/hhes/socdemo/education/data/cps/historical/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28600"/>
            <a:ext cx="8458200" cy="652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0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4" name="Worksheet" r:id="rId4" imgW="4572000" imgH="3721100" progId="Excel.Sheet.8">
                  <p:embed/>
                </p:oleObj>
              </mc:Choice>
              <mc:Fallback>
                <p:oleObj name="Worksheet" r:id="rId4" imgW="4572000" imgH="3721100" progId="Excel.Sheet.8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752600"/>
                        <a:ext cx="6248400" cy="4712060"/>
                      </a:xfrm>
                      <a:prstGeom prst="rect">
                        <a:avLst/>
                      </a:prstGeom>
                      <a:noFill/>
                      <a:effectLst>
                        <a:outerShdw blurRad="63500" dist="38099" dir="2700000" algn="ctr" rotWithShape="0">
                          <a:srgbClr val="000000">
                            <a:alpha val="74997"/>
                          </a:srgb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</a:t>
            </a:r>
            <a:r>
              <a:rPr lang="en-US" dirty="0" smtClean="0">
                <a:latin typeface="Times" charset="0"/>
                <a:ea typeface="ＭＳ Ｐゴシック" charset="0"/>
                <a:cs typeface="ＭＳ Ｐゴシック" charset="0"/>
              </a:rPr>
              <a:t>WASL/HSPE:</a:t>
            </a:r>
            <a:endParaRPr lang="en-US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4114800" cy="4800600"/>
          </a:xfrm>
        </p:spPr>
        <p:txBody>
          <a:bodyPr/>
          <a:lstStyle/>
          <a:p>
            <a:pPr marL="0">
              <a:buNone/>
            </a:pPr>
            <a:r>
              <a:rPr lang="en-US" sz="2000" dirty="0" smtClean="0"/>
              <a:t>“In 2012, for the first time ever, one-third of the nation’s 25- to 29-year-olds have completed at least a bachelor’s degree.  These across-the-board increases have occurred despite dramatic immigration-driven changes in the racial and ethnic composition of college-age young adults, a trend that had led some experts to expect a decline in educational attainment.</a:t>
            </a:r>
          </a:p>
          <a:p>
            <a:pPr marL="0">
              <a:buNone/>
            </a:pPr>
            <a:r>
              <a:rPr lang="en-US" sz="2000" dirty="0" smtClean="0"/>
              <a:t>College completion is now at record levels among key demographic groups: men and women; blacks, whites and Hispanics; and foreign-born and native-born Americans.”</a:t>
            </a:r>
          </a:p>
          <a:p>
            <a:pPr marL="0"/>
            <a:endParaRPr lang="en-US" dirty="0"/>
          </a:p>
        </p:txBody>
      </p:sp>
      <p:pic>
        <p:nvPicPr>
          <p:cNvPr id="4" name="Picture 3" descr="Screen shot 2012-11-17 at 10.24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141" y="1066800"/>
            <a:ext cx="4960859" cy="518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5080000" cy="508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838200"/>
            <a:ext cx="31618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Released: November 5, 2012 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228600" y="6400800"/>
            <a:ext cx="8686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http://www.pewsocialtrends.org/2012/11/05/record-shares-of-young-adults-have-finished-both-high-school-and-college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418" y="-304800"/>
            <a:ext cx="4616582" cy="8039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2904824" y="3337621"/>
            <a:ext cx="64867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May 21, 2013</a:t>
            </a:r>
          </a:p>
          <a:p>
            <a:r>
              <a:rPr lang="en-US" sz="1400" dirty="0" smtClean="0">
                <a:hlinkClick r:id="rId3"/>
              </a:rPr>
              <a:t>http://www.edweek.org/ew/section/infographics/graduation-rates-stats-infographic.html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228600"/>
            <a:ext cx="3098800" cy="309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208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0"/>
            <a:ext cx="8534400" cy="7620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Concentrating on HS and updating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to </a:t>
            </a:r>
            <a:r>
              <a:rPr lang="en-US" sz="2400" dirty="0" smtClean="0">
                <a:latin typeface="Times" charset="0"/>
                <a:ea typeface="ＭＳ Ｐゴシック" charset="0"/>
                <a:cs typeface="ＭＳ Ｐゴシック" charset="0"/>
              </a:rPr>
              <a:t>2012 </a:t>
            </a:r>
            <a:r>
              <a:rPr lang="en-US" sz="2400" dirty="0">
                <a:latin typeface="Times" charset="0"/>
                <a:ea typeface="ＭＳ Ｐゴシック" charset="0"/>
                <a:cs typeface="ＭＳ Ｐゴシック" charset="0"/>
              </a:rPr>
              <a:t>(latest available…) data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8600" y="990600"/>
            <a:ext cx="87630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Graduation </a:t>
            </a:r>
            <a:r>
              <a:rPr lang="en-US" sz="1800" b="1" dirty="0" smtClean="0"/>
              <a:t>Rate in </a:t>
            </a:r>
            <a:r>
              <a:rPr lang="en-US" sz="1800" b="1" dirty="0"/>
              <a:t>the </a:t>
            </a:r>
            <a:r>
              <a:rPr lang="en-US" sz="1800" b="1" dirty="0" smtClean="0"/>
              <a:t>US Tops 80%</a:t>
            </a:r>
            <a:endParaRPr lang="en-US" sz="1800" b="1" dirty="0"/>
          </a:p>
          <a:p>
            <a:r>
              <a:rPr lang="en-US" sz="1800" dirty="0"/>
              <a:t>For the first time, more than 8 out of every 10 American public high school students are graduating with a diploma. The U.S. Department of Education places the overall graduation rate at 81 percent for the class of 2012, </a:t>
            </a:r>
            <a:r>
              <a:rPr lang="en-US" sz="1800" dirty="0" smtClean="0"/>
              <a:t>according </a:t>
            </a:r>
            <a:r>
              <a:rPr lang="en-US" sz="1800" dirty="0"/>
              <a:t>to the agency’s latest Averaged Freshman Graduation Rate (AFGR) calculations. Thirty-three percentage points separate graduation rates in the top and bottom states. In 2012, rates in four states exceeded </a:t>
            </a:r>
            <a:r>
              <a:rPr lang="en-US" sz="1800" dirty="0" smtClean="0"/>
              <a:t>90 </a:t>
            </a:r>
            <a:r>
              <a:rPr lang="en-US" sz="1800" dirty="0"/>
              <a:t>percent, a mark no state had reached five years ago.</a:t>
            </a:r>
          </a:p>
          <a:p>
            <a:r>
              <a:rPr lang="en-US" sz="1800" dirty="0"/>
              <a:t>Nationally, graduation rates have improved by 7 percentage points since 2007, with all racial and ethnic groups seeing gains. The most substantial growth was found for Latino students, whose graduation rates rose by </a:t>
            </a:r>
            <a:r>
              <a:rPr lang="en-US" sz="1800" dirty="0" smtClean="0"/>
              <a:t>14 </a:t>
            </a:r>
            <a:r>
              <a:rPr lang="en-US" sz="1800" dirty="0"/>
              <a:t>points over this five-year period. American Indian and black students experienced gains of 7 and 8 points, respectively.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4343400"/>
            <a:ext cx="3556000" cy="1651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6400800"/>
            <a:ext cx="871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4"/>
              </a:rPr>
              <a:t>http://</a:t>
            </a:r>
            <a:r>
              <a:rPr lang="en-US" sz="1800" dirty="0" err="1">
                <a:hlinkClick r:id="rId4"/>
              </a:rPr>
              <a:t>www.edweek.org</a:t>
            </a:r>
            <a:r>
              <a:rPr lang="en-US" sz="1800" dirty="0">
                <a:hlinkClick r:id="rId4"/>
              </a:rPr>
              <a:t>/</a:t>
            </a:r>
            <a:r>
              <a:rPr lang="en-US" sz="1800" dirty="0" err="1">
                <a:hlinkClick r:id="rId4"/>
              </a:rPr>
              <a:t>ew</a:t>
            </a:r>
            <a:r>
              <a:rPr lang="en-US" sz="1800" dirty="0">
                <a:hlinkClick r:id="rId4"/>
              </a:rPr>
              <a:t>/articles/2014/06/05/34research.h33.html?intc=EW-DC14-LNAV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43218056"/>
      </p:ext>
    </p:extLst>
  </p:cSld>
  <p:clrMapOvr>
    <a:masterClrMapping/>
  </p:clrMapOvr>
  <p:transition xmlns:p14="http://schemas.microsoft.com/office/powerpoint/2010/main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-6293" b="-5148"/>
          <a:stretch/>
        </p:blipFill>
        <p:spPr>
          <a:xfrm>
            <a:off x="254000" y="177800"/>
            <a:ext cx="8636000" cy="6489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6400800"/>
            <a:ext cx="8715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hlinkClick r:id="rId3"/>
              </a:rPr>
              <a:t>http://</a:t>
            </a:r>
            <a:r>
              <a:rPr lang="en-US" sz="1800" dirty="0" err="1">
                <a:hlinkClick r:id="rId3"/>
              </a:rPr>
              <a:t>www.edweek.org</a:t>
            </a:r>
            <a:r>
              <a:rPr lang="en-US" sz="1800" dirty="0">
                <a:hlinkClick r:id="rId3"/>
              </a:rPr>
              <a:t>/</a:t>
            </a:r>
            <a:r>
              <a:rPr lang="en-US" sz="1800" dirty="0" err="1">
                <a:hlinkClick r:id="rId3"/>
              </a:rPr>
              <a:t>ew</a:t>
            </a:r>
            <a:r>
              <a:rPr lang="en-US" sz="1800" dirty="0">
                <a:hlinkClick r:id="rId3"/>
              </a:rPr>
              <a:t>/articles/2014/06/05/34research.h33.html?intc=EW-DC14-LNAV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48203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305800" cy="9144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hlinkClick r:id="rId2"/>
              </a:rPr>
              <a:t>http://www.timeshighereducation.co.uk/world-university-rankings/2014-15/world-</a:t>
            </a:r>
            <a:r>
              <a:rPr lang="en-US" sz="1400" dirty="0" smtClean="0">
                <a:hlinkClick r:id="rId2"/>
              </a:rPr>
              <a:t>ranking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334363" y="6564190"/>
            <a:ext cx="6361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The </a:t>
            </a:r>
            <a:r>
              <a:rPr lang="en-US" sz="1200" i="1" dirty="0"/>
              <a:t>Times Higher Education</a:t>
            </a:r>
            <a:r>
              <a:rPr lang="en-US" sz="1200" dirty="0"/>
              <a:t> World University Rankings </a:t>
            </a:r>
            <a:r>
              <a:rPr lang="en-US" sz="1200" dirty="0" smtClean="0"/>
              <a:t>2014-2015 </a:t>
            </a:r>
            <a:r>
              <a:rPr lang="en-US" sz="1200" dirty="0"/>
              <a:t>powered by Thomson </a:t>
            </a:r>
            <a:r>
              <a:rPr lang="en-US" sz="1200" dirty="0" smtClean="0"/>
              <a:t>Reuters</a:t>
            </a:r>
            <a:endParaRPr lang="en-US" sz="1200" dirty="0"/>
          </a:p>
        </p:txBody>
      </p:sp>
      <p:pic>
        <p:nvPicPr>
          <p:cNvPr id="2" name="Picture 1" descr="Screen shot 2015-03-04 at 7.48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914400"/>
            <a:ext cx="5486400" cy="5671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/>
          <p:cNvSpPr>
            <a:spLocks noChangeArrowheads="1"/>
          </p:cNvSpPr>
          <p:nvPr/>
        </p:nvSpPr>
        <p:spPr bwMode="auto">
          <a:xfrm rot="16200000">
            <a:off x="6128544" y="4234656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>
                <a:hlinkClick r:id="rId2"/>
              </a:rPr>
              <a:t>http://nces.ed.gov/nationsreportcard/naepdata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 rot="16200000">
            <a:off x="7385565" y="5035035"/>
            <a:ext cx="28194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3"/>
              </a:rPr>
              <a:t>http://nationsreportcard.gov</a:t>
            </a:r>
            <a:r>
              <a:rPr lang="en-US" sz="1800" dirty="0" smtClean="0">
                <a:hlinkClick r:id="rId3"/>
              </a:rPr>
              <a:t>/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pic>
        <p:nvPicPr>
          <p:cNvPr id="3" name="Picture 2" descr="Screen shot 2015-03-04 at 7.55.1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76200"/>
            <a:ext cx="4787900" cy="665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02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1781</TotalTime>
  <Words>1112</Words>
  <Application>Microsoft Macintosh PowerPoint</Application>
  <PresentationFormat>On-screen Show (4:3)</PresentationFormat>
  <Paragraphs>103</Paragraphs>
  <Slides>35</Slides>
  <Notes>12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¿Who Graduates?</vt:lpstr>
      <vt:lpstr>First the good news:</vt:lpstr>
      <vt:lpstr>PowerPoint Presentation</vt:lpstr>
      <vt:lpstr>PowerPoint Presentation</vt:lpstr>
      <vt:lpstr>PowerPoint Presentation</vt:lpstr>
      <vt:lpstr>Concentrating on HS and updating to 2012 (latest available…) data</vt:lpstr>
      <vt:lpstr>PowerPoint Presentation</vt:lpstr>
      <vt:lpstr>Our universities seem to do well…</vt:lpstr>
      <vt:lpstr>PowerPoint Presentation</vt:lpstr>
      <vt:lpstr>NAEP - Reading 8th grade</vt:lpstr>
      <vt:lpstr>NAEP - Math 8th grade</vt:lpstr>
      <vt:lpstr>But internationally … US reading and STEM scores on  Program for International Student Assessment </vt:lpstr>
      <vt:lpstr>But wait a minute …</vt:lpstr>
      <vt:lpstr>PowerPoint Presentation</vt:lpstr>
      <vt:lpstr>Gasp!</vt:lpstr>
      <vt:lpstr>&lt;10% poverty</vt:lpstr>
      <vt:lpstr>10 – 24.9% poverty </vt:lpstr>
      <vt:lpstr>PowerPoint Presentation</vt:lpstr>
      <vt:lpstr>Yellow dots: US 0-10, 10-25, 25-50, avg, 50-75 and 75-100% kids in poverty</vt:lpstr>
      <vt:lpstr>PowerPoint Presentation</vt:lpstr>
      <vt:lpstr>Class of 2013 – Washington State</vt:lpstr>
      <vt:lpstr>Class of 2013 – Washington State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Adjusted Cohort Graduation Rate (four-year) Class of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Educating more people  to a higher degree </vt:lpstr>
      <vt:lpstr>And on the WASL/HSPE: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126</cp:revision>
  <cp:lastPrinted>2010-10-26T18:04:25Z</cp:lastPrinted>
  <dcterms:created xsi:type="dcterms:W3CDTF">2012-11-18T06:16:47Z</dcterms:created>
  <dcterms:modified xsi:type="dcterms:W3CDTF">2015-03-05T04:07:36Z</dcterms:modified>
</cp:coreProperties>
</file>